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3"/>
  </p:sldMasterIdLst>
  <p:sldIdLst>
    <p:sldId id="260" r:id="rId4"/>
    <p:sldId id="261" r:id="rId5"/>
    <p:sldId id="264" r:id="rId6"/>
    <p:sldId id="290" r:id="rId7"/>
    <p:sldId id="291" r:id="rId8"/>
    <p:sldId id="293" r:id="rId9"/>
    <p:sldId id="267" r:id="rId10"/>
    <p:sldId id="282" r:id="rId11"/>
    <p:sldId id="285" r:id="rId12"/>
    <p:sldId id="286" r:id="rId13"/>
    <p:sldId id="292" r:id="rId14"/>
    <p:sldId id="284" r:id="rId15"/>
    <p:sldId id="302" r:id="rId16"/>
    <p:sldId id="307" r:id="rId17"/>
    <p:sldId id="303" r:id="rId18"/>
    <p:sldId id="304" r:id="rId19"/>
    <p:sldId id="306" r:id="rId20"/>
    <p:sldId id="281" r:id="rId21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95" userDrawn="1">
          <p15:clr>
            <a:srgbClr val="A4A3A4"/>
          </p15:clr>
        </p15:guide>
        <p15:guide id="2" pos="6879" userDrawn="1">
          <p15:clr>
            <a:srgbClr val="A4A3A4"/>
          </p15:clr>
        </p15:guide>
        <p15:guide id="3" pos="801" userDrawn="1">
          <p15:clr>
            <a:srgbClr val="A4A3A4"/>
          </p15:clr>
        </p15:guide>
        <p15:guide id="4" pos="52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0"/>
    <a:srgbClr val="58DABE"/>
    <a:srgbClr val="24C294"/>
    <a:srgbClr val="59DCBD"/>
    <a:srgbClr val="6ADEC7"/>
    <a:srgbClr val="63CFB0"/>
    <a:srgbClr val="404040"/>
    <a:srgbClr val="52CAA8"/>
    <a:srgbClr val="FEFEFE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8" autoAdjust="0"/>
  </p:normalViewPr>
  <p:slideViewPr>
    <p:cSldViewPr snapToGrid="0" showGuides="1">
      <p:cViewPr varScale="1">
        <p:scale>
          <a:sx n="87" d="100"/>
          <a:sy n="87" d="100"/>
        </p:scale>
        <p:origin x="412" y="56"/>
      </p:cViewPr>
      <p:guideLst>
        <p:guide orient="horz" pos="1695"/>
        <p:guide pos="6879"/>
        <p:guide pos="801"/>
        <p:guide pos="524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gs" Target="tags/tag8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wd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A1815-A454-4BF5-9AB0-29B42DAFBE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BB52A-F9B9-4514-96E4-629058FD6D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A1815-A454-4BF5-9AB0-29B42DAFBE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BB52A-F9B9-4514-96E4-629058FD6D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5.xml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1846249" y="2135594"/>
            <a:ext cx="2154238" cy="2154238"/>
          </a:xfrm>
          <a:prstGeom prst="ellipse">
            <a:avLst/>
          </a:prstGeom>
          <a:solidFill>
            <a:srgbClr val="52CAA8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8" name="图片 17"/>
          <p:cNvPicPr/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9" t="15585" r="1439" b="245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椭圆 4"/>
          <p:cNvSpPr/>
          <p:nvPr/>
        </p:nvSpPr>
        <p:spPr>
          <a:xfrm>
            <a:off x="1455731" y="3553342"/>
            <a:ext cx="1089025" cy="1089025"/>
          </a:xfrm>
          <a:prstGeom prst="ellipse">
            <a:avLst/>
          </a:prstGeom>
          <a:noFill/>
          <a:ln w="22860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739845" y="2369077"/>
            <a:ext cx="8712321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项目答辩</a:t>
            </a:r>
            <a:r>
              <a:rPr lang="en-US" altLang="zh-CN" sz="7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7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生活记录仪</a:t>
            </a:r>
            <a:endParaRPr lang="zh-CN" altLang="en-US" sz="72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12" name="椭圆 11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73156" y="4097854"/>
            <a:ext cx="304570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汇报人：第七小组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张宸玺 竺天灏 魏世泽 胡杨建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0293350" y="1238696"/>
            <a:ext cx="342900" cy="3429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308985" y="311870"/>
            <a:ext cx="268287" cy="114300"/>
            <a:chOff x="-990600" y="-406400"/>
            <a:chExt cx="268287" cy="114300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-990600" y="-406400"/>
              <a:ext cx="268287" cy="0"/>
            </a:xfrm>
            <a:prstGeom prst="line">
              <a:avLst/>
            </a:prstGeom>
            <a:ln w="22225" cap="rnd">
              <a:solidFill>
                <a:srgbClr val="52CAA8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-990600" y="-349250"/>
              <a:ext cx="268287" cy="0"/>
            </a:xfrm>
            <a:prstGeom prst="line">
              <a:avLst/>
            </a:prstGeom>
            <a:ln w="22225" cap="rnd">
              <a:solidFill>
                <a:srgbClr val="52CAA8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-990600" y="-292100"/>
              <a:ext cx="268287" cy="0"/>
            </a:xfrm>
            <a:prstGeom prst="line">
              <a:avLst/>
            </a:prstGeom>
            <a:ln w="22225" cap="rnd">
              <a:solidFill>
                <a:srgbClr val="52CAA8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任意多边形: 形状 24"/>
          <p:cNvSpPr/>
          <p:nvPr/>
        </p:nvSpPr>
        <p:spPr>
          <a:xfrm>
            <a:off x="10636250" y="1"/>
            <a:ext cx="1555750" cy="1077119"/>
          </a:xfrm>
          <a:custGeom>
            <a:avLst/>
            <a:gdLst>
              <a:gd name="connsiteX0" fmla="*/ 0 w 1555750"/>
              <a:gd name="connsiteY0" fmla="*/ 0 h 1077119"/>
              <a:gd name="connsiteX1" fmla="*/ 1555750 w 1555750"/>
              <a:gd name="connsiteY1" fmla="*/ 0 h 1077119"/>
              <a:gd name="connsiteX2" fmla="*/ 1555750 w 1555750"/>
              <a:gd name="connsiteY2" fmla="*/ 963875 h 1077119"/>
              <a:gd name="connsiteX3" fmla="*/ 1496382 w 1555750"/>
              <a:gd name="connsiteY3" fmla="*/ 992474 h 1077119"/>
              <a:gd name="connsiteX4" fmla="*/ 1077119 w 1555750"/>
              <a:gd name="connsiteY4" fmla="*/ 1077119 h 1077119"/>
              <a:gd name="connsiteX5" fmla="*/ 0 w 1555750"/>
              <a:gd name="connsiteY5" fmla="*/ 0 h 1077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55750" h="1077119">
                <a:moveTo>
                  <a:pt x="0" y="0"/>
                </a:moveTo>
                <a:lnTo>
                  <a:pt x="1555750" y="0"/>
                </a:lnTo>
                <a:lnTo>
                  <a:pt x="1555750" y="963875"/>
                </a:lnTo>
                <a:lnTo>
                  <a:pt x="1496382" y="992474"/>
                </a:lnTo>
                <a:cubicBezTo>
                  <a:pt x="1367518" y="1046979"/>
                  <a:pt x="1225838" y="1077119"/>
                  <a:pt x="1077119" y="1077119"/>
                </a:cubicBezTo>
                <a:cubicBezTo>
                  <a:pt x="482243" y="1077119"/>
                  <a:pt x="0" y="594876"/>
                  <a:pt x="0" y="0"/>
                </a:cubicBezTo>
                <a:close/>
              </a:path>
            </a:pathLst>
          </a:custGeom>
          <a:solidFill>
            <a:srgbClr val="52C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rcRect r="41201" b="32720"/>
          <a:stretch>
            <a:fillRect/>
          </a:stretch>
        </p:blipFill>
        <p:spPr>
          <a:xfrm>
            <a:off x="11414125" y="5967926"/>
            <a:ext cx="777875" cy="890074"/>
          </a:xfrm>
          <a:custGeom>
            <a:avLst/>
            <a:gdLst>
              <a:gd name="connsiteX0" fmla="*/ 0 w 777875"/>
              <a:gd name="connsiteY0" fmla="*/ 0 h 890074"/>
              <a:gd name="connsiteX1" fmla="*/ 777875 w 777875"/>
              <a:gd name="connsiteY1" fmla="*/ 0 h 890074"/>
              <a:gd name="connsiteX2" fmla="*/ 777875 w 777875"/>
              <a:gd name="connsiteY2" fmla="*/ 890074 h 890074"/>
              <a:gd name="connsiteX3" fmla="*/ 0 w 777875"/>
              <a:gd name="connsiteY3" fmla="*/ 890074 h 890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7875" h="890074">
                <a:moveTo>
                  <a:pt x="0" y="0"/>
                </a:moveTo>
                <a:lnTo>
                  <a:pt x="777875" y="0"/>
                </a:lnTo>
                <a:lnTo>
                  <a:pt x="777875" y="890074"/>
                </a:lnTo>
                <a:lnTo>
                  <a:pt x="0" y="890074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圆: 空心 7"/>
          <p:cNvSpPr/>
          <p:nvPr/>
        </p:nvSpPr>
        <p:spPr>
          <a:xfrm>
            <a:off x="10328643" y="247751"/>
            <a:ext cx="494008" cy="494008"/>
          </a:xfrm>
          <a:prstGeom prst="donut">
            <a:avLst>
              <a:gd name="adj" fmla="val 182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3127" y="247751"/>
            <a:ext cx="4721403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产品关键技术</a:t>
            </a:r>
            <a:endParaRPr lang="zh-CN" altLang="en-US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2051" y="1297863"/>
            <a:ext cx="11067898" cy="17851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事件的实时保存，暂停与恢复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前端实时将每一条信息在事件进行记录时就存进数据库，保证事件内容的持久化；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通过数据库设计合理保存运行中，暂停中与已记录完的事件，确保事件内容的准确无误。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/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2051" y="3082967"/>
            <a:ext cx="11067898" cy="11695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照片的拍摄与存储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调用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Java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自带的摄像头调用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拍摄，上传至</a:t>
            </a:r>
            <a:r>
              <a:rPr lang="en-US" altLang="zh-CN" sz="2000" dirty="0" err="1">
                <a:latin typeface="黑体" panose="02010609060101010101" pitchFamily="49" charset="-122"/>
                <a:ea typeface="黑体" panose="02010609060101010101" pitchFamily="49" charset="-122"/>
              </a:rPr>
              <a:t>cloudinary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图床进行存储管理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2051" y="4875386"/>
            <a:ext cx="11067898" cy="1046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百度地图显示记录事件地点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调用</a:t>
            </a:r>
            <a:r>
              <a:rPr lang="en-US" altLang="zh-CN" sz="2000" dirty="0" err="1">
                <a:latin typeface="黑体" panose="02010609060101010101" pitchFamily="49" charset="-122"/>
                <a:ea typeface="黑体" panose="02010609060101010101" pitchFamily="49" charset="-122"/>
              </a:rPr>
              <a:t>Bmap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000" dirty="0" err="1"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记录事件被记录时的地点，在统计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页面借助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从事件中获取地点经纬度并显示在地图上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圆: 空心 7"/>
          <p:cNvSpPr/>
          <p:nvPr/>
        </p:nvSpPr>
        <p:spPr>
          <a:xfrm>
            <a:off x="10328643" y="247751"/>
            <a:ext cx="494008" cy="494008"/>
          </a:xfrm>
          <a:prstGeom prst="donut">
            <a:avLst>
              <a:gd name="adj" fmla="val 182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3127" y="247751"/>
            <a:ext cx="4721403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产品测试技术</a:t>
            </a:r>
            <a:endParaRPr lang="zh-CN" altLang="en-US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2051" y="1297863"/>
            <a:ext cx="1106789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单元测试：采用</a:t>
            </a:r>
            <a:r>
              <a:rPr lang="en-US" altLang="zh-CN"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xunit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手动测试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/>
            <a:r>
              <a:rPr lang="en-US" altLang="zh-CN" sz="2000" dirty="0" err="1">
                <a:latin typeface="黑体" panose="02010609060101010101" pitchFamily="49" charset="-122"/>
                <a:ea typeface="黑体" panose="02010609060101010101" pitchFamily="49" charset="-122"/>
              </a:rPr>
              <a:t>Xunit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无法正确处理</a:t>
            </a:r>
            <a:r>
              <a:rPr lang="en-US" altLang="zh-CN" sz="2000" dirty="0" err="1">
                <a:latin typeface="黑体" panose="02010609060101010101" pitchFamily="49" charset="-122"/>
                <a:ea typeface="黑体" panose="02010609060101010101" pitchFamily="49" charset="-122"/>
              </a:rPr>
              <a:t>JSONObject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类型的数据，因此对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controller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层涉及到返回值的测试采用手动测试，其他采用自动化的</a:t>
            </a:r>
            <a:r>
              <a:rPr lang="en-US" altLang="zh-CN" sz="2000" dirty="0" err="1">
                <a:latin typeface="黑体" panose="02010609060101010101" pitchFamily="49" charset="-122"/>
                <a:ea typeface="黑体" panose="02010609060101010101" pitchFamily="49" charset="-122"/>
              </a:rPr>
              <a:t>xunit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2051" y="3082967"/>
            <a:ext cx="11067898" cy="1046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集成测试：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postman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使用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postman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发送请求，用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JSON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格式的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raw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文本传参，查看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postman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接收到的返回值与预期结果是否一致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2051" y="4875386"/>
            <a:ext cx="1106789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系统测试：手动测试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根据需求编写测试用例，手动进行操作查看产品是否有做出预期的行为与反馈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 flipV="1">
            <a:off x="11141066" y="-121407"/>
            <a:ext cx="112496" cy="1096746"/>
            <a:chOff x="261360" y="5432331"/>
            <a:chExt cx="112496" cy="1096746"/>
          </a:xfrm>
        </p:grpSpPr>
        <p:sp>
          <p:nvSpPr>
            <p:cNvPr id="3" name="椭圆 2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椭圆 3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08985" y="311870"/>
            <a:ext cx="268287" cy="114300"/>
            <a:chOff x="-990600" y="-406400"/>
            <a:chExt cx="268287" cy="1143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-990600" y="-4064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-990600" y="-34925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-990600" y="-2921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任意多边形: 形状 13"/>
          <p:cNvSpPr/>
          <p:nvPr/>
        </p:nvSpPr>
        <p:spPr>
          <a:xfrm>
            <a:off x="0" y="714393"/>
            <a:ext cx="2902858" cy="6138601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blipFill>
            <a:blip r:embed="rId1"/>
            <a:srcRect/>
            <a:stretch>
              <a:fillRect l="-163245" r="-94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 rot="10800000">
            <a:off x="10011238" y="1410955"/>
            <a:ext cx="2180761" cy="4348982"/>
          </a:xfrm>
          <a:custGeom>
            <a:avLst/>
            <a:gdLst>
              <a:gd name="connsiteX0" fmla="*/ 0 w 2310480"/>
              <a:gd name="connsiteY0" fmla="*/ 4348982 h 4348982"/>
              <a:gd name="connsiteX1" fmla="*/ 0 w 2310480"/>
              <a:gd name="connsiteY1" fmla="*/ 0 h 4348982"/>
              <a:gd name="connsiteX2" fmla="*/ 69747 w 2310480"/>
              <a:gd name="connsiteY2" fmla="*/ 4635 h 4348982"/>
              <a:gd name="connsiteX3" fmla="*/ 2310480 w 2310480"/>
              <a:gd name="connsiteY3" fmla="*/ 2174491 h 4348982"/>
              <a:gd name="connsiteX4" fmla="*/ 69747 w 2310480"/>
              <a:gd name="connsiteY4" fmla="*/ 4344347 h 4348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0480" h="4348982">
                <a:moveTo>
                  <a:pt x="0" y="4348982"/>
                </a:moveTo>
                <a:lnTo>
                  <a:pt x="0" y="0"/>
                </a:lnTo>
                <a:lnTo>
                  <a:pt x="69747" y="4635"/>
                </a:lnTo>
                <a:cubicBezTo>
                  <a:pt x="1328334" y="116330"/>
                  <a:pt x="2310480" y="1045182"/>
                  <a:pt x="2310480" y="2174491"/>
                </a:cubicBezTo>
                <a:cubicBezTo>
                  <a:pt x="2310480" y="3303801"/>
                  <a:pt x="1328334" y="4232653"/>
                  <a:pt x="69747" y="4344347"/>
                </a:cubicBezTo>
                <a:close/>
              </a:path>
            </a:pathLst>
          </a:custGeom>
          <a:blipFill dpi="0" rotWithShape="0">
            <a:blip r:embed="rId1"/>
            <a:srcRect/>
            <a:stretch>
              <a:fillRect l="-224405" r="-1275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3184389" y="1147420"/>
            <a:ext cx="1559722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8000" b="1">
                <a:solidFill>
                  <a:srgbClr val="C0C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</a:t>
            </a:r>
            <a:endParaRPr lang="zh-CN" altLang="en-US" sz="8000" b="1" dirty="0">
              <a:solidFill>
                <a:srgbClr val="C0C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空心弧 19"/>
          <p:cNvSpPr/>
          <p:nvPr/>
        </p:nvSpPr>
        <p:spPr>
          <a:xfrm>
            <a:off x="6871834" y="1074395"/>
            <a:ext cx="4665436" cy="4665436"/>
          </a:xfrm>
          <a:prstGeom prst="blockArc">
            <a:avLst>
              <a:gd name="adj1" fmla="val 16268927"/>
              <a:gd name="adj2" fmla="val 21563298"/>
              <a:gd name="adj3" fmla="val 23084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任意多边形: 形状 21"/>
          <p:cNvSpPr/>
          <p:nvPr/>
        </p:nvSpPr>
        <p:spPr>
          <a:xfrm rot="5400000">
            <a:off x="1212895" y="4735177"/>
            <a:ext cx="1001486" cy="2117817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268766" y="2824842"/>
            <a:ext cx="3048000" cy="9232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 rot="16200000">
            <a:off x="11058243" y="5481852"/>
            <a:ext cx="144705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01</a:t>
            </a:r>
            <a:endParaRPr lang="zh-CN" altLang="en-US" sz="1200" dirty="0">
              <a:solidFill>
                <a:schemeClr val="accent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圆: 空心 7"/>
          <p:cNvSpPr/>
          <p:nvPr/>
        </p:nvSpPr>
        <p:spPr>
          <a:xfrm>
            <a:off x="10328643" y="247751"/>
            <a:ext cx="494008" cy="494008"/>
          </a:xfrm>
          <a:prstGeom prst="donut">
            <a:avLst>
              <a:gd name="adj" fmla="val 182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3127" y="247751"/>
            <a:ext cx="4721403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小结</a:t>
            </a:r>
            <a:endParaRPr lang="zh-CN" altLang="en-US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2051" y="1297863"/>
            <a:ext cx="11067898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需求评估：</a:t>
            </a:r>
            <a:endParaRPr lang="zh-CN" altLang="en-US" sz="2000" dirty="0" err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>
              <a:buFont typeface="Arial" panose="020B0604020202020204" pitchFamily="34" charset="0"/>
              <a:buNone/>
            </a:pPr>
            <a:r>
              <a:rPr sz="2000">
                <a:latin typeface="黑体" panose="02010609060101010101" pitchFamily="49" charset="-122"/>
                <a:ea typeface="黑体" panose="02010609060101010101" pitchFamily="49" charset="-122"/>
              </a:rPr>
              <a:t>基本实现了项目立项时的所有需求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，完成的效果令人比较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满意</a:t>
            </a:r>
            <a:endParaRPr lang="zh-CN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2051" y="3082967"/>
            <a:ext cx="11067898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5701" y="4749021"/>
            <a:ext cx="11067898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系统测试：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2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经过各项测试来看，软件系统的所有功能运作正常，无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明显错误。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555701" y="3082848"/>
            <a:ext cx="11067898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功能</a:t>
            </a:r>
            <a:r>
              <a:rPr lang="zh-CN" altLang="en-US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设计：</a:t>
            </a:r>
            <a:endParaRPr lang="zh-CN" altLang="en-US" sz="2000" dirty="0" err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>
              <a:buFont typeface="Arial" panose="020B0604020202020204" pitchFamily="34" charset="0"/>
              <a:buNone/>
            </a:pP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在完成要求中的基本需求的同时，添加了新鲜的、个性化的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内容</a:t>
            </a:r>
            <a:endParaRPr lang="zh-CN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圆: 空心 7"/>
          <p:cNvSpPr/>
          <p:nvPr/>
        </p:nvSpPr>
        <p:spPr>
          <a:xfrm>
            <a:off x="10328643" y="247751"/>
            <a:ext cx="494008" cy="494008"/>
          </a:xfrm>
          <a:prstGeom prst="donut">
            <a:avLst>
              <a:gd name="adj" fmla="val 182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3127" y="247751"/>
            <a:ext cx="4721403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</a:t>
            </a:r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</a:t>
            </a:r>
            <a:endParaRPr lang="zh-CN" altLang="en-US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2051" y="1297863"/>
            <a:ext cx="11067898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张宸玺（</a:t>
            </a:r>
            <a:r>
              <a:rPr lang="zh-CN" altLang="en-US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组长）：</a:t>
            </a:r>
            <a:endParaRPr lang="zh-CN" altLang="en-US" sz="2000" dirty="0" err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>
              <a:buFont typeface="Arial" panose="020B0604020202020204" pitchFamily="34" charset="0"/>
              <a:buNone/>
            </a:pP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主要完成了功能的设计和项目的构思，组织和安排任务，确定代码标准，实现了前端的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具体功能。</a:t>
            </a:r>
            <a:endParaRPr lang="zh-CN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2051" y="3082967"/>
            <a:ext cx="11067898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5701" y="4533121"/>
            <a:ext cx="11067898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胡杨建：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完成了前端的具体功能，修改程序出现的漏洞，制作答辩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ppt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562051" y="3451148"/>
            <a:ext cx="11067898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魏世泽：</a:t>
            </a:r>
            <a:endParaRPr lang="zh-CN" altLang="en-US" sz="2000" dirty="0" err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>
              <a:buFont typeface="Arial" panose="020B0604020202020204" pitchFamily="34" charset="0"/>
              <a:buNone/>
            </a:pP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由于组员中途退出，后端代码和数据库由魏世泽同学全部完成。为前端实现并提供了各个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Request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接口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，设计数据库的整体结构和关联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关系。</a:t>
            </a:r>
            <a:endParaRPr lang="zh-CN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562051" y="2528493"/>
            <a:ext cx="11067898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竺天灏：</a:t>
            </a:r>
            <a:endParaRPr lang="zh-CN" altLang="en-US" sz="2000" dirty="0" err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>
              <a:buFont typeface="Arial" panose="020B0604020202020204" pitchFamily="34" charset="0"/>
              <a:buNone/>
            </a:pP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主要完成了前端的大部分功能，管理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Git Repository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，调用了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Baidu Map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的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圆: 空心 7"/>
          <p:cNvSpPr/>
          <p:nvPr/>
        </p:nvSpPr>
        <p:spPr>
          <a:xfrm>
            <a:off x="10328643" y="247751"/>
            <a:ext cx="494008" cy="494008"/>
          </a:xfrm>
          <a:prstGeom prst="donut">
            <a:avLst>
              <a:gd name="adj" fmla="val 182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3127" y="247751"/>
            <a:ext cx="4721403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经验教训</a:t>
            </a:r>
            <a:endParaRPr lang="zh-CN" altLang="en-US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2051" y="1297863"/>
            <a:ext cx="11067898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457200">
              <a:buFont typeface="Arial" panose="020B0604020202020204" pitchFamily="34" charset="0"/>
              <a:buNone/>
            </a:pPr>
            <a:r>
              <a:rPr lang="zh-CN" altLang="en-US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技术难关：</a:t>
            </a:r>
            <a:endParaRPr lang="zh-CN" altLang="en-US" sz="2400" dirty="0" err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>
              <a:buFont typeface="Arial" panose="020B0604020202020204" pitchFamily="34" charset="0"/>
              <a:buNone/>
            </a:pPr>
            <a:r>
              <a:rPr sz="2000">
                <a:latin typeface="黑体" panose="02010609060101010101" pitchFamily="49" charset="-122"/>
                <a:ea typeface="黑体" panose="02010609060101010101" pitchFamily="49" charset="-122"/>
              </a:rPr>
              <a:t>学习技术是持续发展的过程，特别对于缺乏知识基础的开发者而言，技术问题永远是主要挑战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zh-CN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2051" y="3082967"/>
            <a:ext cx="11067898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2901" y="4093066"/>
            <a:ext cx="11067898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交流沟通：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协调团队工作比个人编码更重要。沟通和跟进、前后端对接、编码标准、调整和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分配。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555701" y="2745663"/>
            <a:ext cx="11067898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indent="457200">
              <a:buFont typeface="Arial" panose="020B0604020202020204" pitchFamily="34" charset="0"/>
              <a:buNone/>
            </a:pPr>
            <a:r>
              <a:rPr lang="zh-CN" altLang="en-US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细粒度任务：</a:t>
            </a:r>
            <a:endParaRPr lang="zh-CN" altLang="en-US" sz="2000" dirty="0" err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>
              <a:buFont typeface="Arial" panose="020B0604020202020204" pitchFamily="34" charset="0"/>
              <a:buNone/>
            </a:pP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</a:rPr>
              <a:t>细致化的任务进度安排对于任务完成非常重要。</a:t>
            </a:r>
            <a:endParaRPr lang="zh-CN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012825" y="5211445"/>
            <a:ext cx="997204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b="0">
                <a:latin typeface="Times New Roman" panose="02020603050405020304" charset="0"/>
                <a:ea typeface="宋体" panose="02010600030101010101" pitchFamily="2" charset="-122"/>
              </a:rPr>
              <a:t>这些经验和教训可以在类似的项目开发中更加顺利地完成任务，并提高团队的协作效率和项目完成效果。</a:t>
            </a:r>
            <a:endParaRPr lang="zh-CN" altLang="en-US" b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 flipV="1">
            <a:off x="11141066" y="-121407"/>
            <a:ext cx="112496" cy="1096746"/>
            <a:chOff x="261360" y="5432331"/>
            <a:chExt cx="112496" cy="1096746"/>
          </a:xfrm>
        </p:grpSpPr>
        <p:sp>
          <p:nvSpPr>
            <p:cNvPr id="3" name="椭圆 2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椭圆 3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08985" y="311870"/>
            <a:ext cx="268287" cy="114300"/>
            <a:chOff x="-990600" y="-406400"/>
            <a:chExt cx="268287" cy="1143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-990600" y="-4064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-990600" y="-34925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-990600" y="-2921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任意多边形: 形状 13"/>
          <p:cNvSpPr/>
          <p:nvPr/>
        </p:nvSpPr>
        <p:spPr>
          <a:xfrm>
            <a:off x="0" y="714393"/>
            <a:ext cx="2902858" cy="6138601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blipFill>
            <a:blip r:embed="rId1"/>
            <a:srcRect/>
            <a:stretch>
              <a:fillRect l="-163245" r="-94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 rot="10800000">
            <a:off x="10011238" y="1410955"/>
            <a:ext cx="2180761" cy="4348982"/>
          </a:xfrm>
          <a:custGeom>
            <a:avLst/>
            <a:gdLst>
              <a:gd name="connsiteX0" fmla="*/ 0 w 2310480"/>
              <a:gd name="connsiteY0" fmla="*/ 4348982 h 4348982"/>
              <a:gd name="connsiteX1" fmla="*/ 0 w 2310480"/>
              <a:gd name="connsiteY1" fmla="*/ 0 h 4348982"/>
              <a:gd name="connsiteX2" fmla="*/ 69747 w 2310480"/>
              <a:gd name="connsiteY2" fmla="*/ 4635 h 4348982"/>
              <a:gd name="connsiteX3" fmla="*/ 2310480 w 2310480"/>
              <a:gd name="connsiteY3" fmla="*/ 2174491 h 4348982"/>
              <a:gd name="connsiteX4" fmla="*/ 69747 w 2310480"/>
              <a:gd name="connsiteY4" fmla="*/ 4344347 h 4348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0480" h="4348982">
                <a:moveTo>
                  <a:pt x="0" y="4348982"/>
                </a:moveTo>
                <a:lnTo>
                  <a:pt x="0" y="0"/>
                </a:lnTo>
                <a:lnTo>
                  <a:pt x="69747" y="4635"/>
                </a:lnTo>
                <a:cubicBezTo>
                  <a:pt x="1328334" y="116330"/>
                  <a:pt x="2310480" y="1045182"/>
                  <a:pt x="2310480" y="2174491"/>
                </a:cubicBezTo>
                <a:cubicBezTo>
                  <a:pt x="2310480" y="3303801"/>
                  <a:pt x="1328334" y="4232653"/>
                  <a:pt x="69747" y="4344347"/>
                </a:cubicBezTo>
                <a:close/>
              </a:path>
            </a:pathLst>
          </a:custGeom>
          <a:blipFill dpi="0" rotWithShape="0">
            <a:blip r:embed="rId1"/>
            <a:srcRect/>
            <a:stretch>
              <a:fillRect l="-224405" r="-1275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3184389" y="1147420"/>
            <a:ext cx="1543685" cy="12306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8000" b="1">
                <a:solidFill>
                  <a:srgbClr val="C0C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</a:t>
            </a:r>
            <a:endParaRPr lang="zh-CN" altLang="en-US" sz="8000" b="1" dirty="0">
              <a:solidFill>
                <a:srgbClr val="C0C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空心弧 19"/>
          <p:cNvSpPr/>
          <p:nvPr/>
        </p:nvSpPr>
        <p:spPr>
          <a:xfrm>
            <a:off x="6871834" y="1074395"/>
            <a:ext cx="4665436" cy="4665436"/>
          </a:xfrm>
          <a:prstGeom prst="blockArc">
            <a:avLst>
              <a:gd name="adj1" fmla="val 16268927"/>
              <a:gd name="adj2" fmla="val 21563298"/>
              <a:gd name="adj3" fmla="val 23084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任意多边形: 形状 21"/>
          <p:cNvSpPr/>
          <p:nvPr/>
        </p:nvSpPr>
        <p:spPr>
          <a:xfrm rot="5400000">
            <a:off x="1212895" y="4735177"/>
            <a:ext cx="1001486" cy="2117817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268766" y="2824842"/>
            <a:ext cx="3048000" cy="9232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演示</a:t>
            </a:r>
            <a:endParaRPr lang="zh-CN" altLang="en-US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 rot="16200000">
            <a:off x="11058243" y="5481852"/>
            <a:ext cx="144705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01</a:t>
            </a:r>
            <a:endParaRPr lang="zh-CN" altLang="en-US" sz="1200" dirty="0">
              <a:solidFill>
                <a:schemeClr val="accent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0" name="文本框 99"/>
          <p:cNvSpPr txBox="1"/>
          <p:nvPr>
            <p:custDataLst>
              <p:tags r:id="rId2"/>
            </p:custDataLst>
          </p:nvPr>
        </p:nvSpPr>
        <p:spPr>
          <a:xfrm>
            <a:off x="3369945" y="4330700"/>
            <a:ext cx="9972040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b="0">
                <a:latin typeface="Times New Roman" panose="02020603050405020304" charset="0"/>
                <a:ea typeface="宋体" panose="02010600030101010101" pitchFamily="2" charset="-122"/>
              </a:rPr>
              <a:t>进行实机操作</a:t>
            </a:r>
            <a:r>
              <a:rPr lang="zh-CN" b="0">
                <a:latin typeface="Times New Roman" panose="02020603050405020304" charset="0"/>
                <a:ea typeface="宋体" panose="02010600030101010101" pitchFamily="2" charset="-122"/>
              </a:rPr>
              <a:t>演示</a:t>
            </a:r>
            <a:endParaRPr lang="zh-CN" b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 flipV="1">
            <a:off x="11141066" y="-121407"/>
            <a:ext cx="112496" cy="1096746"/>
            <a:chOff x="261360" y="5432331"/>
            <a:chExt cx="112496" cy="1096746"/>
          </a:xfrm>
        </p:grpSpPr>
        <p:sp>
          <p:nvSpPr>
            <p:cNvPr id="3" name="椭圆 2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椭圆 3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08985" y="311870"/>
            <a:ext cx="268287" cy="114300"/>
            <a:chOff x="-990600" y="-406400"/>
            <a:chExt cx="268287" cy="1143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-990600" y="-4064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-990600" y="-34925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-990600" y="-2921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任意多边形: 形状 13"/>
          <p:cNvSpPr/>
          <p:nvPr/>
        </p:nvSpPr>
        <p:spPr>
          <a:xfrm>
            <a:off x="0" y="714393"/>
            <a:ext cx="2902858" cy="6138601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blipFill>
            <a:blip r:embed="rId1"/>
            <a:srcRect/>
            <a:stretch>
              <a:fillRect l="-163245" r="-94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 rot="10800000">
            <a:off x="10011238" y="1410955"/>
            <a:ext cx="2180761" cy="4348982"/>
          </a:xfrm>
          <a:custGeom>
            <a:avLst/>
            <a:gdLst>
              <a:gd name="connsiteX0" fmla="*/ 0 w 2310480"/>
              <a:gd name="connsiteY0" fmla="*/ 4348982 h 4348982"/>
              <a:gd name="connsiteX1" fmla="*/ 0 w 2310480"/>
              <a:gd name="connsiteY1" fmla="*/ 0 h 4348982"/>
              <a:gd name="connsiteX2" fmla="*/ 69747 w 2310480"/>
              <a:gd name="connsiteY2" fmla="*/ 4635 h 4348982"/>
              <a:gd name="connsiteX3" fmla="*/ 2310480 w 2310480"/>
              <a:gd name="connsiteY3" fmla="*/ 2174491 h 4348982"/>
              <a:gd name="connsiteX4" fmla="*/ 69747 w 2310480"/>
              <a:gd name="connsiteY4" fmla="*/ 4344347 h 4348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0480" h="4348982">
                <a:moveTo>
                  <a:pt x="0" y="4348982"/>
                </a:moveTo>
                <a:lnTo>
                  <a:pt x="0" y="0"/>
                </a:lnTo>
                <a:lnTo>
                  <a:pt x="69747" y="4635"/>
                </a:lnTo>
                <a:cubicBezTo>
                  <a:pt x="1328334" y="116330"/>
                  <a:pt x="2310480" y="1045182"/>
                  <a:pt x="2310480" y="2174491"/>
                </a:cubicBezTo>
                <a:cubicBezTo>
                  <a:pt x="2310480" y="3303801"/>
                  <a:pt x="1328334" y="4232653"/>
                  <a:pt x="69747" y="4344347"/>
                </a:cubicBezTo>
                <a:close/>
              </a:path>
            </a:pathLst>
          </a:custGeom>
          <a:blipFill dpi="0" rotWithShape="0">
            <a:blip r:embed="rId1"/>
            <a:srcRect/>
            <a:stretch>
              <a:fillRect l="-224405" r="-1275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3184389" y="426060"/>
            <a:ext cx="2413000" cy="12306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8000" b="1">
                <a:solidFill>
                  <a:srgbClr val="C0C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CN" sz="8000" b="1">
                <a:solidFill>
                  <a:srgbClr val="C0C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inal</a:t>
            </a:r>
            <a:endParaRPr lang="en-US" altLang="zh-CN" sz="8000" b="1">
              <a:solidFill>
                <a:srgbClr val="C0C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空心弧 19"/>
          <p:cNvSpPr/>
          <p:nvPr/>
        </p:nvSpPr>
        <p:spPr>
          <a:xfrm>
            <a:off x="6871834" y="1074395"/>
            <a:ext cx="4665436" cy="4665436"/>
          </a:xfrm>
          <a:prstGeom prst="blockArc">
            <a:avLst>
              <a:gd name="adj1" fmla="val 16268927"/>
              <a:gd name="adj2" fmla="val 21563298"/>
              <a:gd name="adj3" fmla="val 23084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任意多边形: 形状 21"/>
          <p:cNvSpPr/>
          <p:nvPr/>
        </p:nvSpPr>
        <p:spPr>
          <a:xfrm rot="5400000">
            <a:off x="1212895" y="4735177"/>
            <a:ext cx="1001486" cy="2117817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268766" y="1778997"/>
            <a:ext cx="1524000" cy="9232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  <a:endParaRPr lang="zh-CN" altLang="en-US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 rot="16200000">
            <a:off x="11058243" y="5481852"/>
            <a:ext cx="144705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01</a:t>
            </a:r>
            <a:endParaRPr lang="zh-CN" altLang="en-US" sz="1200" dirty="0">
              <a:solidFill>
                <a:schemeClr val="accent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27350" y="3132455"/>
            <a:ext cx="5314950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marL="285750" indent="-285750" algn="l">
              <a:buFont typeface="Wingdings" panose="05000000000000000000" charset="0"/>
              <a:buChar char="u"/>
            </a:pPr>
            <a:r>
              <a:rPr lang="zh-CN" altLang="en-US" dirty="0" smtClean="0"/>
              <a:t>感谢邱助教对本项目的多次迭代验收，和宝贵</a:t>
            </a:r>
            <a:r>
              <a:rPr lang="zh-CN" altLang="en-US" dirty="0" smtClean="0"/>
              <a:t>建议</a:t>
            </a:r>
            <a:endParaRPr lang="zh-CN" altLang="en-US" dirty="0" smtClean="0"/>
          </a:p>
        </p:txBody>
      </p:sp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2927350" y="3991610"/>
            <a:ext cx="3714750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marL="285750" indent="-285750" algn="l">
              <a:buFont typeface="Wingdings" panose="05000000000000000000" charset="0"/>
              <a:buChar char="u"/>
            </a:pPr>
            <a:r>
              <a:rPr lang="zh-CN" altLang="en-US" dirty="0" smtClean="0"/>
              <a:t>感谢沈老师回答同学们请教的</a:t>
            </a:r>
            <a:r>
              <a:rPr lang="zh-CN" altLang="en-US" dirty="0" smtClean="0"/>
              <a:t>问题</a:t>
            </a:r>
            <a:endParaRPr lang="zh-CN" altLang="en-US" dirty="0" smtClean="0"/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2927350" y="4885055"/>
            <a:ext cx="4400550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marL="285750" indent="-285750" algn="l">
              <a:buFont typeface="Wingdings" panose="05000000000000000000" charset="0"/>
              <a:buChar char="u"/>
            </a:pPr>
            <a:r>
              <a:rPr lang="zh-CN" altLang="en-US" dirty="0" smtClean="0"/>
              <a:t>感谢各组员的辛苦劳动和付出，江湖</a:t>
            </a:r>
            <a:r>
              <a:rPr lang="zh-CN" altLang="en-US" dirty="0" smtClean="0"/>
              <a:t>再见</a:t>
            </a:r>
            <a:endParaRPr lang="zh-CN" altLang="en-US" dirty="0" smtClean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/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9" t="15585" r="1439" b="245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椭圆 4"/>
          <p:cNvSpPr/>
          <p:nvPr/>
        </p:nvSpPr>
        <p:spPr>
          <a:xfrm>
            <a:off x="1455731" y="3553342"/>
            <a:ext cx="1089025" cy="1089025"/>
          </a:xfrm>
          <a:prstGeom prst="ellipse">
            <a:avLst/>
          </a:prstGeom>
          <a:noFill/>
          <a:ln w="22860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charset="-122"/>
              <a:ea typeface="阿里巴巴普惠体 R" panose="00020600040101010101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249341" y="1406497"/>
            <a:ext cx="3693319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谢谢观看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846249" y="2135594"/>
            <a:ext cx="2154238" cy="2154238"/>
          </a:xfrm>
          <a:prstGeom prst="ellipse">
            <a:avLst/>
          </a:prstGeom>
          <a:solidFill>
            <a:srgbClr val="52CAA8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charset="-122"/>
              <a:ea typeface="阿里巴巴普惠体 R" panose="00020600040101010101" charset="-122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12" name="椭圆 11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R" panose="00020600040101010101" charset="-122"/>
                <a:ea typeface="阿里巴巴普惠体 R" panose="00020600040101010101" charset="-122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100000"/>
                  </a:prstClr>
                </a:solidFill>
                <a:effectLst/>
                <a:uLnTx/>
                <a:uFillTx/>
                <a:latin typeface="阿里巴巴普惠体 R" panose="00020600040101010101" charset="-122"/>
                <a:ea typeface="阿里巴巴普惠体 R" panose="00020600040101010101" charset="-122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100000"/>
                  </a:prstClr>
                </a:solidFill>
                <a:effectLst/>
                <a:uLnTx/>
                <a:uFillTx/>
                <a:latin typeface="阿里巴巴普惠体 R" panose="00020600040101010101" charset="-122"/>
                <a:ea typeface="阿里巴巴普惠体 R" panose="00020600040101010101" charset="-122"/>
                <a:cs typeface="+mn-cs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R" panose="00020600040101010101" charset="-122"/>
                <a:ea typeface="阿里巴巴普惠体 R" panose="00020600040101010101" charset="-122"/>
                <a:cs typeface="+mn-cs"/>
              </a:endParaRPr>
            </a:p>
          </p:txBody>
        </p:sp>
      </p:grpSp>
      <p:sp>
        <p:nvSpPr>
          <p:cNvPr id="22" name="椭圆 21"/>
          <p:cNvSpPr/>
          <p:nvPr/>
        </p:nvSpPr>
        <p:spPr>
          <a:xfrm>
            <a:off x="10293350" y="1238696"/>
            <a:ext cx="342900" cy="3429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charset="-122"/>
              <a:ea typeface="阿里巴巴普惠体 R" panose="00020600040101010101" charset="-122"/>
              <a:cs typeface="+mn-cs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08985" y="311870"/>
            <a:ext cx="268287" cy="114300"/>
            <a:chOff x="-990600" y="-406400"/>
            <a:chExt cx="268287" cy="114300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-990600" y="-406400"/>
              <a:ext cx="268287" cy="0"/>
            </a:xfrm>
            <a:prstGeom prst="line">
              <a:avLst/>
            </a:prstGeom>
            <a:ln w="22225" cap="rnd">
              <a:solidFill>
                <a:srgbClr val="52CAA8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-990600" y="-349250"/>
              <a:ext cx="268287" cy="0"/>
            </a:xfrm>
            <a:prstGeom prst="line">
              <a:avLst/>
            </a:prstGeom>
            <a:ln w="22225" cap="rnd">
              <a:solidFill>
                <a:srgbClr val="52CAA8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-990600" y="-292100"/>
              <a:ext cx="268287" cy="0"/>
            </a:xfrm>
            <a:prstGeom prst="line">
              <a:avLst/>
            </a:prstGeom>
            <a:ln w="22225" cap="rnd">
              <a:solidFill>
                <a:srgbClr val="52CAA8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任意多边形: 形状 28"/>
          <p:cNvSpPr/>
          <p:nvPr/>
        </p:nvSpPr>
        <p:spPr>
          <a:xfrm>
            <a:off x="10636250" y="1"/>
            <a:ext cx="1555750" cy="1089819"/>
          </a:xfrm>
          <a:custGeom>
            <a:avLst/>
            <a:gdLst>
              <a:gd name="connsiteX0" fmla="*/ 1280 w 1555750"/>
              <a:gd name="connsiteY0" fmla="*/ 0 h 1089819"/>
              <a:gd name="connsiteX1" fmla="*/ 1555750 w 1555750"/>
              <a:gd name="connsiteY1" fmla="*/ 0 h 1089819"/>
              <a:gd name="connsiteX2" fmla="*/ 1555750 w 1555750"/>
              <a:gd name="connsiteY2" fmla="*/ 976575 h 1089819"/>
              <a:gd name="connsiteX3" fmla="*/ 1496382 w 1555750"/>
              <a:gd name="connsiteY3" fmla="*/ 1005174 h 1089819"/>
              <a:gd name="connsiteX4" fmla="*/ 1077119 w 1555750"/>
              <a:gd name="connsiteY4" fmla="*/ 1089819 h 1089819"/>
              <a:gd name="connsiteX5" fmla="*/ 0 w 1555750"/>
              <a:gd name="connsiteY5" fmla="*/ 12700 h 108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55750" h="1089819">
                <a:moveTo>
                  <a:pt x="1280" y="0"/>
                </a:moveTo>
                <a:lnTo>
                  <a:pt x="1555750" y="0"/>
                </a:lnTo>
                <a:lnTo>
                  <a:pt x="1555750" y="976575"/>
                </a:lnTo>
                <a:lnTo>
                  <a:pt x="1496382" y="1005174"/>
                </a:lnTo>
                <a:cubicBezTo>
                  <a:pt x="1367518" y="1059679"/>
                  <a:pt x="1225838" y="1089819"/>
                  <a:pt x="1077119" y="1089819"/>
                </a:cubicBezTo>
                <a:cubicBezTo>
                  <a:pt x="482243" y="1089819"/>
                  <a:pt x="0" y="607576"/>
                  <a:pt x="0" y="12700"/>
                </a:cubicBezTo>
                <a:close/>
              </a:path>
            </a:pathLst>
          </a:custGeom>
          <a:solidFill>
            <a:srgbClr val="52C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R" panose="00020600040101010101" charset="-122"/>
              <a:ea typeface="阿里巴巴普惠体 R" panose="00020600040101010101" charset="-122"/>
              <a:cs typeface="+mn-cs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3"/>
          <a:srcRect r="41201" b="32720"/>
          <a:stretch>
            <a:fillRect/>
          </a:stretch>
        </p:blipFill>
        <p:spPr>
          <a:xfrm>
            <a:off x="11414125" y="5967926"/>
            <a:ext cx="777875" cy="890074"/>
          </a:xfrm>
          <a:custGeom>
            <a:avLst/>
            <a:gdLst>
              <a:gd name="connsiteX0" fmla="*/ 0 w 777875"/>
              <a:gd name="connsiteY0" fmla="*/ 0 h 890074"/>
              <a:gd name="connsiteX1" fmla="*/ 777875 w 777875"/>
              <a:gd name="connsiteY1" fmla="*/ 0 h 890074"/>
              <a:gd name="connsiteX2" fmla="*/ 777875 w 777875"/>
              <a:gd name="connsiteY2" fmla="*/ 890074 h 890074"/>
              <a:gd name="connsiteX3" fmla="*/ 0 w 777875"/>
              <a:gd name="connsiteY3" fmla="*/ 890074 h 890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7875" h="890074">
                <a:moveTo>
                  <a:pt x="0" y="0"/>
                </a:moveTo>
                <a:lnTo>
                  <a:pt x="777875" y="0"/>
                </a:lnTo>
                <a:lnTo>
                  <a:pt x="777875" y="890074"/>
                </a:lnTo>
                <a:lnTo>
                  <a:pt x="0" y="890074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/>
        </p:nvSpPr>
        <p:spPr>
          <a:xfrm>
            <a:off x="5295900" y="2602896"/>
            <a:ext cx="1600200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汇报人：</a:t>
            </a:r>
            <a:r>
              <a: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第七组</a:t>
            </a:r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3" name="椭圆 2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椭圆 3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08985" y="311870"/>
            <a:ext cx="268287" cy="114300"/>
            <a:chOff x="-990600" y="-406400"/>
            <a:chExt cx="268287" cy="1143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-990600" y="-4064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-990600" y="-34925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-990600" y="-2921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4283804" y="1902469"/>
            <a:ext cx="2820259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: 空心 15"/>
          <p:cNvSpPr/>
          <p:nvPr/>
        </p:nvSpPr>
        <p:spPr>
          <a:xfrm>
            <a:off x="1155699" y="1741714"/>
            <a:ext cx="762000" cy="762000"/>
          </a:xfrm>
          <a:prstGeom prst="donut">
            <a:avLst/>
          </a:prstGeom>
          <a:solidFill>
            <a:schemeClr val="accent3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任意多边形: 形状 17"/>
          <p:cNvSpPr/>
          <p:nvPr/>
        </p:nvSpPr>
        <p:spPr>
          <a:xfrm>
            <a:off x="9880600" y="0"/>
            <a:ext cx="2311400" cy="2032000"/>
          </a:xfrm>
          <a:custGeom>
            <a:avLst/>
            <a:gdLst>
              <a:gd name="connsiteX0" fmla="*/ 60615 w 2311400"/>
              <a:gd name="connsiteY0" fmla="*/ 0 h 2032000"/>
              <a:gd name="connsiteX1" fmla="*/ 2311400 w 2311400"/>
              <a:gd name="connsiteY1" fmla="*/ 0 h 2032000"/>
              <a:gd name="connsiteX2" fmla="*/ 2311400 w 2311400"/>
              <a:gd name="connsiteY2" fmla="*/ 1863698 h 2032000"/>
              <a:gd name="connsiteX3" fmla="*/ 2223070 w 2311400"/>
              <a:gd name="connsiteY3" fmla="*/ 1906249 h 2032000"/>
              <a:gd name="connsiteX4" fmla="*/ 1600200 w 2311400"/>
              <a:gd name="connsiteY4" fmla="*/ 2032000 h 2032000"/>
              <a:gd name="connsiteX5" fmla="*/ 0 w 2311400"/>
              <a:gd name="connsiteY5" fmla="*/ 431800 h 2032000"/>
              <a:gd name="connsiteX6" fmla="*/ 32510 w 2311400"/>
              <a:gd name="connsiteY6" fmla="*/ 109304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11400" h="2032000">
                <a:moveTo>
                  <a:pt x="60615" y="0"/>
                </a:moveTo>
                <a:lnTo>
                  <a:pt x="2311400" y="0"/>
                </a:lnTo>
                <a:lnTo>
                  <a:pt x="2311400" y="1863698"/>
                </a:lnTo>
                <a:lnTo>
                  <a:pt x="2223070" y="1906249"/>
                </a:lnTo>
                <a:cubicBezTo>
                  <a:pt x="2031625" y="1987223"/>
                  <a:pt x="1821141" y="2032000"/>
                  <a:pt x="1600200" y="2032000"/>
                </a:cubicBezTo>
                <a:cubicBezTo>
                  <a:pt x="716434" y="2032000"/>
                  <a:pt x="0" y="1315566"/>
                  <a:pt x="0" y="431800"/>
                </a:cubicBezTo>
                <a:cubicBezTo>
                  <a:pt x="0" y="321329"/>
                  <a:pt x="11194" y="213473"/>
                  <a:pt x="32510" y="109304"/>
                </a:cubicBezTo>
                <a:close/>
              </a:path>
            </a:pathLst>
          </a:custGeom>
          <a:blipFill>
            <a:blip r:embed="rId1"/>
            <a:srcRect/>
            <a:stretch>
              <a:fillRect l="-15953" t="-96446" r="-1431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空心弧 19"/>
          <p:cNvSpPr/>
          <p:nvPr/>
        </p:nvSpPr>
        <p:spPr>
          <a:xfrm rot="5400000">
            <a:off x="6743700" y="-1866900"/>
            <a:ext cx="4940300" cy="4940300"/>
          </a:xfrm>
          <a:prstGeom prst="blockArc">
            <a:avLst>
              <a:gd name="adj1" fmla="val 16268927"/>
              <a:gd name="adj2" fmla="val 21559558"/>
              <a:gd name="adj3" fmla="val 25573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8553450" y="1016000"/>
            <a:ext cx="342900" cy="3429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2508466" y="1563914"/>
            <a:ext cx="1692771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6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6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603500" y="3142017"/>
            <a:ext cx="226985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</a:t>
            </a:r>
            <a:r>
              <a:rPr lang="zh-CN" altLang="en-US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产品功能</a:t>
            </a:r>
            <a:endParaRPr lang="zh-CN" altLang="en-US" sz="32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725557" y="3142017"/>
            <a:ext cx="309059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</a:t>
            </a:r>
            <a:r>
              <a:rPr lang="zh-CN" altLang="en-US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产品关键技术</a:t>
            </a:r>
            <a:endParaRPr lang="zh-CN" altLang="en-US" sz="32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603500" y="4666017"/>
            <a:ext cx="2248535" cy="4921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 </a:t>
            </a:r>
            <a:r>
              <a:rPr lang="zh-CN" altLang="en-US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r>
              <a:rPr lang="zh-CN" altLang="en-US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32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725557" y="4666017"/>
            <a:ext cx="226985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 </a:t>
            </a:r>
            <a:r>
              <a:rPr lang="zh-CN" altLang="en-US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产品演示</a:t>
            </a:r>
            <a:endParaRPr lang="zh-CN" altLang="en-US" sz="32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 flipV="1">
            <a:off x="11141066" y="-121407"/>
            <a:ext cx="112496" cy="1096746"/>
            <a:chOff x="261360" y="5432331"/>
            <a:chExt cx="112496" cy="1096746"/>
          </a:xfrm>
        </p:grpSpPr>
        <p:sp>
          <p:nvSpPr>
            <p:cNvPr id="3" name="椭圆 2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椭圆 3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08985" y="311870"/>
            <a:ext cx="268287" cy="114300"/>
            <a:chOff x="-990600" y="-406400"/>
            <a:chExt cx="268287" cy="1143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-990600" y="-4064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-990600" y="-34925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-990600" y="-2921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任意多边形: 形状 13"/>
          <p:cNvSpPr/>
          <p:nvPr/>
        </p:nvSpPr>
        <p:spPr>
          <a:xfrm>
            <a:off x="0" y="714393"/>
            <a:ext cx="2902858" cy="6138601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blipFill>
            <a:blip r:embed="rId1"/>
            <a:srcRect/>
            <a:stretch>
              <a:fillRect l="-163245" r="-94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 rot="10800000">
            <a:off x="10011238" y="1410955"/>
            <a:ext cx="2180761" cy="4348982"/>
          </a:xfrm>
          <a:custGeom>
            <a:avLst/>
            <a:gdLst>
              <a:gd name="connsiteX0" fmla="*/ 0 w 2310480"/>
              <a:gd name="connsiteY0" fmla="*/ 4348982 h 4348982"/>
              <a:gd name="connsiteX1" fmla="*/ 0 w 2310480"/>
              <a:gd name="connsiteY1" fmla="*/ 0 h 4348982"/>
              <a:gd name="connsiteX2" fmla="*/ 69747 w 2310480"/>
              <a:gd name="connsiteY2" fmla="*/ 4635 h 4348982"/>
              <a:gd name="connsiteX3" fmla="*/ 2310480 w 2310480"/>
              <a:gd name="connsiteY3" fmla="*/ 2174491 h 4348982"/>
              <a:gd name="connsiteX4" fmla="*/ 69747 w 2310480"/>
              <a:gd name="connsiteY4" fmla="*/ 4344347 h 4348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0480" h="4348982">
                <a:moveTo>
                  <a:pt x="0" y="4348982"/>
                </a:moveTo>
                <a:lnTo>
                  <a:pt x="0" y="0"/>
                </a:lnTo>
                <a:lnTo>
                  <a:pt x="69747" y="4635"/>
                </a:lnTo>
                <a:cubicBezTo>
                  <a:pt x="1328334" y="116330"/>
                  <a:pt x="2310480" y="1045182"/>
                  <a:pt x="2310480" y="2174491"/>
                </a:cubicBezTo>
                <a:cubicBezTo>
                  <a:pt x="2310480" y="3303801"/>
                  <a:pt x="1328334" y="4232653"/>
                  <a:pt x="69747" y="4344347"/>
                </a:cubicBezTo>
                <a:close/>
              </a:path>
            </a:pathLst>
          </a:custGeom>
          <a:blipFill dpi="0" rotWithShape="0">
            <a:blip r:embed="rId1"/>
            <a:srcRect/>
            <a:stretch>
              <a:fillRect l="-224405" r="-1275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871834" y="1074395"/>
            <a:ext cx="1559722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8000" b="1" dirty="0">
                <a:solidFill>
                  <a:srgbClr val="C0C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endParaRPr lang="zh-CN" altLang="en-US" sz="8000" b="1" dirty="0">
              <a:solidFill>
                <a:srgbClr val="C0C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空心弧 19"/>
          <p:cNvSpPr/>
          <p:nvPr/>
        </p:nvSpPr>
        <p:spPr>
          <a:xfrm>
            <a:off x="6871834" y="1074395"/>
            <a:ext cx="4665436" cy="4665436"/>
          </a:xfrm>
          <a:prstGeom prst="blockArc">
            <a:avLst>
              <a:gd name="adj1" fmla="val 16268927"/>
              <a:gd name="adj2" fmla="val 21563298"/>
              <a:gd name="adj3" fmla="val 23084"/>
            </a:avLst>
          </a:prstGeom>
          <a:solidFill>
            <a:schemeClr val="tx2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任意多边形: 形状 21"/>
          <p:cNvSpPr/>
          <p:nvPr/>
        </p:nvSpPr>
        <p:spPr>
          <a:xfrm rot="5400000">
            <a:off x="1212895" y="4735177"/>
            <a:ext cx="1001486" cy="2117817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806583" y="2860363"/>
            <a:ext cx="3077766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产品功能</a:t>
            </a:r>
            <a:endParaRPr lang="zh-CN" altLang="en-US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 rot="16200000">
            <a:off x="11058243" y="5481852"/>
            <a:ext cx="144705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01</a:t>
            </a:r>
            <a:endParaRPr lang="zh-CN" altLang="en-US" sz="1200" dirty="0">
              <a:solidFill>
                <a:schemeClr val="accent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969770" y="2752090"/>
            <a:ext cx="8252460" cy="13538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4400" dirty="0" smtClean="0"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一款体量小，安全、有</a:t>
            </a:r>
            <a:r>
              <a:rPr lang="zh-CN" altLang="en-US" sz="4400" dirty="0" smtClean="0"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人文关怀的人机交互式生活记录软件</a:t>
            </a:r>
            <a:endParaRPr lang="zh-CN" altLang="en-US" sz="4400" b="1" dirty="0" smtClean="0">
              <a:solidFill>
                <a:schemeClr val="tx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圆: 空心 7"/>
          <p:cNvSpPr/>
          <p:nvPr/>
        </p:nvSpPr>
        <p:spPr>
          <a:xfrm>
            <a:off x="10328643" y="247751"/>
            <a:ext cx="494008" cy="494008"/>
          </a:xfrm>
          <a:prstGeom prst="donut">
            <a:avLst>
              <a:gd name="adj" fmla="val 182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811135" y="1618615"/>
            <a:ext cx="2330450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产品功能</a:t>
            </a:r>
            <a:endParaRPr lang="zh-CN" altLang="en-US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20510" y="2840990"/>
            <a:ext cx="4711700" cy="25850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>
                <a:latin typeface="黑体" panose="02010609060101010101" pitchFamily="49" charset="-122"/>
                <a:ea typeface="黑体" panose="02010609060101010101" pitchFamily="49" charset="-122"/>
              </a:rPr>
              <a:t>提供私密的生活记录空间，保留用户的隐私性；用户能通过每日的生活记录更好的规划自己的日常；交互式的记录不至于让用户对生活记录感到枯燥；本产品还提供了月度、年度报告等功能让用户更明确自己的成长轨迹，收获成就感</a:t>
            </a:r>
            <a:endParaRPr sz="24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073910" y="1061720"/>
            <a:ext cx="914400" cy="1166495"/>
            <a:chOff x="3424" y="1672"/>
            <a:chExt cx="1440" cy="1837"/>
          </a:xfrm>
        </p:grpSpPr>
        <p:sp>
          <p:nvSpPr>
            <p:cNvPr id="2" name="文本框 1"/>
            <p:cNvSpPr txBox="1"/>
            <p:nvPr/>
          </p:nvSpPr>
          <p:spPr>
            <a:xfrm>
              <a:off x="3424" y="3073"/>
              <a:ext cx="1440" cy="43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p>
              <a:pPr algn="l"/>
              <a:r>
                <a:rPr lang="zh-CN" altLang="en-US" dirty="0" smtClean="0"/>
                <a:t>记录事件</a:t>
              </a:r>
              <a:endParaRPr lang="zh-CN" altLang="en-US" dirty="0" smtClean="0"/>
            </a:p>
          </p:txBody>
        </p:sp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06" y="1672"/>
              <a:ext cx="1275" cy="1200"/>
            </a:xfrm>
            <a:prstGeom prst="rect">
              <a:avLst/>
            </a:prstGeom>
          </p:spPr>
        </p:pic>
      </p:grpSp>
      <p:grpSp>
        <p:nvGrpSpPr>
          <p:cNvPr id="29" name="组合 28"/>
          <p:cNvGrpSpPr/>
          <p:nvPr/>
        </p:nvGrpSpPr>
        <p:grpSpPr>
          <a:xfrm>
            <a:off x="3996055" y="1061720"/>
            <a:ext cx="961390" cy="1166495"/>
            <a:chOff x="6135" y="1672"/>
            <a:chExt cx="1514" cy="1837"/>
          </a:xfrm>
        </p:grpSpPr>
        <p:sp>
          <p:nvSpPr>
            <p:cNvPr id="10" name="文本框 9"/>
            <p:cNvSpPr txBox="1"/>
            <p:nvPr/>
          </p:nvSpPr>
          <p:spPr>
            <a:xfrm>
              <a:off x="6173" y="3073"/>
              <a:ext cx="1440" cy="43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p>
              <a:pPr algn="l"/>
              <a:r>
                <a:rPr lang="zh-CN" altLang="en-US" dirty="0" smtClean="0"/>
                <a:t>人机对话</a:t>
              </a:r>
              <a:endParaRPr lang="zh-CN" altLang="en-US" dirty="0" smtClean="0"/>
            </a:p>
          </p:txBody>
        </p:sp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35" y="1672"/>
              <a:ext cx="1515" cy="1245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>
            <a:off x="2073910" y="2716530"/>
            <a:ext cx="914400" cy="1214755"/>
            <a:chOff x="3363" y="3855"/>
            <a:chExt cx="1440" cy="1913"/>
          </a:xfrm>
        </p:grpSpPr>
        <p:sp>
          <p:nvSpPr>
            <p:cNvPr id="12" name="文本框 11"/>
            <p:cNvSpPr txBox="1"/>
            <p:nvPr/>
          </p:nvSpPr>
          <p:spPr>
            <a:xfrm>
              <a:off x="3363" y="5332"/>
              <a:ext cx="1440" cy="43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p>
              <a:pPr algn="l"/>
              <a:r>
                <a:rPr lang="zh-CN" altLang="en-US" dirty="0" smtClean="0"/>
                <a:t>地点记录</a:t>
              </a:r>
              <a:endParaRPr lang="zh-CN" altLang="en-US" dirty="0" smtClean="0"/>
            </a:p>
          </p:txBody>
        </p:sp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23" y="3855"/>
              <a:ext cx="1320" cy="1260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>
            <a:off x="4019550" y="2708275"/>
            <a:ext cx="914400" cy="1231265"/>
            <a:chOff x="6106" y="4265"/>
            <a:chExt cx="1440" cy="1939"/>
          </a:xfrm>
        </p:grpSpPr>
        <p:sp>
          <p:nvSpPr>
            <p:cNvPr id="15" name="文本框 14"/>
            <p:cNvSpPr txBox="1"/>
            <p:nvPr/>
          </p:nvSpPr>
          <p:spPr>
            <a:xfrm>
              <a:off x="6106" y="5768"/>
              <a:ext cx="1440" cy="43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p>
              <a:pPr algn="l"/>
              <a:r>
                <a:rPr lang="zh-CN" altLang="en-US" dirty="0" smtClean="0"/>
                <a:t>数据统计</a:t>
              </a:r>
              <a:endParaRPr lang="zh-CN" altLang="en-US" dirty="0" smtClean="0"/>
            </a:p>
          </p:txBody>
        </p:sp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3" y="4265"/>
              <a:ext cx="1305" cy="1230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1845310" y="4409123"/>
            <a:ext cx="1371600" cy="1167130"/>
            <a:chOff x="2906" y="6843"/>
            <a:chExt cx="2160" cy="1838"/>
          </a:xfrm>
        </p:grpSpPr>
        <p:sp>
          <p:nvSpPr>
            <p:cNvPr id="17" name="文本框 16"/>
            <p:cNvSpPr txBox="1"/>
            <p:nvPr/>
          </p:nvSpPr>
          <p:spPr>
            <a:xfrm>
              <a:off x="2906" y="8245"/>
              <a:ext cx="2160" cy="43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p>
              <a:pPr algn="l"/>
              <a:r>
                <a:rPr lang="zh-CN" altLang="en-US" dirty="0" smtClean="0"/>
                <a:t>事件编辑</a:t>
              </a:r>
              <a:r>
                <a:rPr lang="zh-CN" altLang="en-US" dirty="0" smtClean="0"/>
                <a:t>分享</a:t>
              </a:r>
              <a:endParaRPr lang="zh-CN" altLang="en-US" dirty="0" smtClean="0"/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23" y="6843"/>
              <a:ext cx="1125" cy="1185"/>
            </a:xfrm>
            <a:prstGeom prst="rect">
              <a:avLst/>
            </a:prstGeom>
          </p:spPr>
        </p:pic>
      </p:grpSp>
      <p:grpSp>
        <p:nvGrpSpPr>
          <p:cNvPr id="33" name="组合 32"/>
          <p:cNvGrpSpPr/>
          <p:nvPr/>
        </p:nvGrpSpPr>
        <p:grpSpPr>
          <a:xfrm>
            <a:off x="4019550" y="4345305"/>
            <a:ext cx="914400" cy="1294765"/>
            <a:chOff x="6330" y="6843"/>
            <a:chExt cx="1440" cy="2039"/>
          </a:xfrm>
        </p:grpSpPr>
        <p:sp>
          <p:nvSpPr>
            <p:cNvPr id="18" name="文本框 17"/>
            <p:cNvSpPr txBox="1"/>
            <p:nvPr/>
          </p:nvSpPr>
          <p:spPr>
            <a:xfrm>
              <a:off x="6330" y="8446"/>
              <a:ext cx="1440" cy="43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p>
              <a:pPr algn="l"/>
              <a:r>
                <a:rPr lang="zh-CN" altLang="en-US" dirty="0" smtClean="0"/>
                <a:t>社区评论</a:t>
              </a:r>
              <a:endParaRPr lang="zh-CN" altLang="en-US" dirty="0" smtClean="0"/>
            </a:p>
          </p:txBody>
        </p:sp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50" y="6843"/>
              <a:ext cx="1200" cy="124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圆: 空心 7"/>
          <p:cNvSpPr/>
          <p:nvPr/>
        </p:nvSpPr>
        <p:spPr>
          <a:xfrm>
            <a:off x="10328643" y="247751"/>
            <a:ext cx="494008" cy="494008"/>
          </a:xfrm>
          <a:prstGeom prst="donut">
            <a:avLst>
              <a:gd name="adj" fmla="val 182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3127" y="247751"/>
            <a:ext cx="4721403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zh-CN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产品亮点</a:t>
            </a:r>
            <a:endParaRPr lang="zh-CN" altLang="zh-CN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2051" y="1297863"/>
            <a:ext cx="11067898" cy="1292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人机对话：对用户的一段时间后需要休息做出了提醒，且在用户完成任务的过程中实时跟进和鼓励。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2051" y="3082967"/>
            <a:ext cx="11067898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事件编辑：用户可以对已经记录完成的事件进行编辑，添加图片和感想等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2051" y="4875386"/>
            <a:ext cx="11067898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位置选择：通过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Baidu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地图的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，有可视化的地理位置提供给用户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 flipV="1">
            <a:off x="11141066" y="-121407"/>
            <a:ext cx="112496" cy="1096746"/>
            <a:chOff x="261360" y="5432331"/>
            <a:chExt cx="112496" cy="1096746"/>
          </a:xfrm>
        </p:grpSpPr>
        <p:sp>
          <p:nvSpPr>
            <p:cNvPr id="3" name="椭圆 2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椭圆 3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08985" y="311870"/>
            <a:ext cx="268287" cy="114300"/>
            <a:chOff x="-990600" y="-406400"/>
            <a:chExt cx="268287" cy="1143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-990600" y="-4064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-990600" y="-34925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-990600" y="-292100"/>
              <a:ext cx="268287" cy="0"/>
            </a:xfrm>
            <a:prstGeom prst="line">
              <a:avLst/>
            </a:prstGeom>
            <a:ln w="22225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任意多边形: 形状 13"/>
          <p:cNvSpPr/>
          <p:nvPr/>
        </p:nvSpPr>
        <p:spPr>
          <a:xfrm>
            <a:off x="0" y="714393"/>
            <a:ext cx="2902858" cy="6138601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blipFill>
            <a:blip r:embed="rId1"/>
            <a:srcRect/>
            <a:stretch>
              <a:fillRect l="-163245" r="-94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 rot="10800000">
            <a:off x="10011238" y="1410955"/>
            <a:ext cx="2180761" cy="4348982"/>
          </a:xfrm>
          <a:custGeom>
            <a:avLst/>
            <a:gdLst>
              <a:gd name="connsiteX0" fmla="*/ 0 w 2310480"/>
              <a:gd name="connsiteY0" fmla="*/ 4348982 h 4348982"/>
              <a:gd name="connsiteX1" fmla="*/ 0 w 2310480"/>
              <a:gd name="connsiteY1" fmla="*/ 0 h 4348982"/>
              <a:gd name="connsiteX2" fmla="*/ 69747 w 2310480"/>
              <a:gd name="connsiteY2" fmla="*/ 4635 h 4348982"/>
              <a:gd name="connsiteX3" fmla="*/ 2310480 w 2310480"/>
              <a:gd name="connsiteY3" fmla="*/ 2174491 h 4348982"/>
              <a:gd name="connsiteX4" fmla="*/ 69747 w 2310480"/>
              <a:gd name="connsiteY4" fmla="*/ 4344347 h 4348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0480" h="4348982">
                <a:moveTo>
                  <a:pt x="0" y="4348982"/>
                </a:moveTo>
                <a:lnTo>
                  <a:pt x="0" y="0"/>
                </a:lnTo>
                <a:lnTo>
                  <a:pt x="69747" y="4635"/>
                </a:lnTo>
                <a:cubicBezTo>
                  <a:pt x="1328334" y="116330"/>
                  <a:pt x="2310480" y="1045182"/>
                  <a:pt x="2310480" y="2174491"/>
                </a:cubicBezTo>
                <a:cubicBezTo>
                  <a:pt x="2310480" y="3303801"/>
                  <a:pt x="1328334" y="4232653"/>
                  <a:pt x="69747" y="4344347"/>
                </a:cubicBezTo>
                <a:close/>
              </a:path>
            </a:pathLst>
          </a:custGeom>
          <a:blipFill dpi="0" rotWithShape="0">
            <a:blip r:embed="rId1"/>
            <a:srcRect/>
            <a:stretch>
              <a:fillRect l="-224405" r="-1275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871834" y="1074395"/>
            <a:ext cx="1559722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8000" b="1" dirty="0">
                <a:solidFill>
                  <a:srgbClr val="C0C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endParaRPr lang="zh-CN" altLang="en-US" sz="8000" b="1" dirty="0">
              <a:solidFill>
                <a:srgbClr val="C0C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空心弧 19"/>
          <p:cNvSpPr/>
          <p:nvPr/>
        </p:nvSpPr>
        <p:spPr>
          <a:xfrm>
            <a:off x="6871834" y="1074395"/>
            <a:ext cx="4665436" cy="4665436"/>
          </a:xfrm>
          <a:prstGeom prst="blockArc">
            <a:avLst>
              <a:gd name="adj1" fmla="val 16268927"/>
              <a:gd name="adj2" fmla="val 21563298"/>
              <a:gd name="adj3" fmla="val 23084"/>
            </a:avLst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任意多边形: 形状 21"/>
          <p:cNvSpPr/>
          <p:nvPr/>
        </p:nvSpPr>
        <p:spPr>
          <a:xfrm rot="5400000">
            <a:off x="1212895" y="4735177"/>
            <a:ext cx="1001486" cy="2117817"/>
          </a:xfrm>
          <a:custGeom>
            <a:avLst/>
            <a:gdLst>
              <a:gd name="connsiteX0" fmla="*/ 0 w 2902858"/>
              <a:gd name="connsiteY0" fmla="*/ 0 h 6138601"/>
              <a:gd name="connsiteX1" fmla="*/ 142880 w 2902858"/>
              <a:gd name="connsiteY1" fmla="*/ 10864 h 6138601"/>
              <a:gd name="connsiteX2" fmla="*/ 2902858 w 2902858"/>
              <a:gd name="connsiteY2" fmla="*/ 3069300 h 6138601"/>
              <a:gd name="connsiteX3" fmla="*/ 142880 w 2902858"/>
              <a:gd name="connsiteY3" fmla="*/ 6127736 h 6138601"/>
              <a:gd name="connsiteX4" fmla="*/ 0 w 2902858"/>
              <a:gd name="connsiteY4" fmla="*/ 6138601 h 613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2858" h="6138601">
                <a:moveTo>
                  <a:pt x="0" y="0"/>
                </a:moveTo>
                <a:lnTo>
                  <a:pt x="142880" y="10864"/>
                </a:lnTo>
                <a:cubicBezTo>
                  <a:pt x="1693119" y="168300"/>
                  <a:pt x="2902858" y="1477526"/>
                  <a:pt x="2902858" y="3069300"/>
                </a:cubicBezTo>
                <a:cubicBezTo>
                  <a:pt x="2902858" y="4661075"/>
                  <a:pt x="1693119" y="5970301"/>
                  <a:pt x="142880" y="6127736"/>
                </a:cubicBezTo>
                <a:lnTo>
                  <a:pt x="0" y="6138601"/>
                </a:lnTo>
                <a:close/>
              </a:path>
            </a:pathLst>
          </a:cu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268766" y="2824842"/>
            <a:ext cx="4616648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产品关键技术</a:t>
            </a:r>
            <a:endParaRPr lang="zh-CN" altLang="en-US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 rot="16200000">
            <a:off x="11058243" y="5481852"/>
            <a:ext cx="144705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01</a:t>
            </a:r>
            <a:endParaRPr lang="zh-CN" altLang="en-US" sz="1200" dirty="0">
              <a:solidFill>
                <a:schemeClr val="accent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圆: 空心 7"/>
          <p:cNvSpPr/>
          <p:nvPr/>
        </p:nvSpPr>
        <p:spPr>
          <a:xfrm>
            <a:off x="10328643" y="247751"/>
            <a:ext cx="494008" cy="494008"/>
          </a:xfrm>
          <a:prstGeom prst="donut">
            <a:avLst>
              <a:gd name="adj" fmla="val 182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3127" y="247751"/>
            <a:ext cx="4721403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产品架构</a:t>
            </a:r>
            <a:endParaRPr lang="zh-CN" altLang="en-US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80974" y="4826062"/>
            <a:ext cx="11067898" cy="16004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一共分为三层，客户层，应用层和数据层。客户端发请求到后端，经过处理发送到业务层，通过</a:t>
            </a:r>
            <a:endParaRPr lang="zh-CN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	Java</a:t>
            </a:r>
            <a:r>
              <a:rPr lang="zh-CN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类通信分发到服务，再分发到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DAO</a:t>
            </a:r>
            <a:r>
              <a:rPr lang="zh-CN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层，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DAO</a:t>
            </a:r>
            <a:r>
              <a:rPr lang="zh-CN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层通过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JDBC</a:t>
            </a:r>
            <a:r>
              <a:rPr lang="zh-CN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访问数据库</a:t>
            </a:r>
            <a:endParaRPr lang="zh-CN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/>
            <a:endParaRPr lang="zh-CN" altLang="en-US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2011" y="847603"/>
            <a:ext cx="7455406" cy="3869483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478429" y="741759"/>
            <a:ext cx="6097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采用</a:t>
            </a:r>
            <a:r>
              <a:rPr lang="en-US" altLang="zh-CN" sz="1800" dirty="0">
                <a:latin typeface="黑体" panose="02010609060101010101" pitchFamily="49" charset="-122"/>
                <a:ea typeface="黑体" panose="02010609060101010101" pitchFamily="49" charset="-122"/>
              </a:rPr>
              <a:t>tier</a:t>
            </a: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分层架构</a:t>
            </a:r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443128" y="4441731"/>
            <a:ext cx="112496" cy="1096746"/>
            <a:chOff x="261360" y="5432331"/>
            <a:chExt cx="112496" cy="1096746"/>
          </a:xfrm>
        </p:grpSpPr>
        <p:sp>
          <p:nvSpPr>
            <p:cNvPr id="4" name="椭圆 3"/>
            <p:cNvSpPr/>
            <p:nvPr/>
          </p:nvSpPr>
          <p:spPr>
            <a:xfrm flipH="1">
              <a:off x="261360" y="6416581"/>
              <a:ext cx="112496" cy="112496"/>
            </a:xfrm>
            <a:prstGeom prst="ellipse">
              <a:avLst/>
            </a:prstGeom>
            <a:solidFill>
              <a:srgbClr val="52C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椭圆 4"/>
            <p:cNvSpPr/>
            <p:nvPr/>
          </p:nvSpPr>
          <p:spPr>
            <a:xfrm flipH="1">
              <a:off x="261360" y="6088498"/>
              <a:ext cx="112496" cy="112496"/>
            </a:xfrm>
            <a:prstGeom prst="ellipse">
              <a:avLst/>
            </a:prstGeom>
            <a:solidFill>
              <a:srgbClr val="52CAA8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 flipH="1">
              <a:off x="261360" y="5760415"/>
              <a:ext cx="112496" cy="112496"/>
            </a:xfrm>
            <a:prstGeom prst="ellipse">
              <a:avLst/>
            </a:prstGeom>
            <a:solidFill>
              <a:srgbClr val="52CAA8">
                <a:alpha val="6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H="1">
              <a:off x="261360" y="5432331"/>
              <a:ext cx="112496" cy="112496"/>
            </a:xfrm>
            <a:prstGeom prst="ellipse">
              <a:avLst/>
            </a:prstGeom>
            <a:solidFill>
              <a:srgbClr val="52CAA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" name="圆: 空心 7"/>
          <p:cNvSpPr/>
          <p:nvPr/>
        </p:nvSpPr>
        <p:spPr>
          <a:xfrm>
            <a:off x="10328643" y="247751"/>
            <a:ext cx="494008" cy="494008"/>
          </a:xfrm>
          <a:prstGeom prst="donut">
            <a:avLst>
              <a:gd name="adj" fmla="val 182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3127" y="247751"/>
            <a:ext cx="4721403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4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采取技术栈</a:t>
            </a:r>
            <a:endParaRPr lang="zh-CN" altLang="en-US" sz="4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2051" y="4882310"/>
            <a:ext cx="1106789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前端总体采用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React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框架，后端采用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spring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框架，数据库采用</a:t>
            </a:r>
            <a:r>
              <a:rPr lang="en-US" altLang="zh-CN" sz="2400" dirty="0" err="1">
                <a:latin typeface="黑体" panose="02010609060101010101" pitchFamily="49" charset="-122"/>
                <a:ea typeface="黑体" panose="02010609060101010101" pitchFamily="49" charset="-122"/>
              </a:rPr>
              <a:t>sql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数据库，遵循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rPr>
              <a:t>MVC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格式与构建化开发的设计</a:t>
            </a:r>
            <a:endParaRPr lang="zh-CN" altLang="en-US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3111" y="1778373"/>
            <a:ext cx="1962251" cy="180984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386" y="2146311"/>
            <a:ext cx="3729228" cy="10627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6638" y="2035853"/>
            <a:ext cx="2208499" cy="1449036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PP_MARK_KEY" val="51799be2-29cc-45ae-aac1-92a4f4ed088e"/>
  <p:tag name="COMMONDATA" val="eyJjb3VudCI6MjMsImhkaWQiOiI3NGQ2NGRkOWViYmE2NDZlNmVjMmZkZDM5YzczOGEzMCIsInVzZXJDb3VudCI6MjN9"/>
</p:tagLst>
</file>

<file path=ppt/theme/theme1.xml><?xml version="1.0" encoding="utf-8"?>
<a:theme xmlns:a="http://schemas.openxmlformats.org/drawingml/2006/main" name="标准1">
  <a:themeElements>
    <a:clrScheme name="浅绿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9D9D9"/>
      </a:accent1>
      <a:accent2>
        <a:srgbClr val="404040"/>
      </a:accent2>
      <a:accent3>
        <a:srgbClr val="52CAA8"/>
      </a:accent3>
      <a:accent4>
        <a:srgbClr val="63CEAF"/>
      </a:accent4>
      <a:accent5>
        <a:srgbClr val="DCA67A"/>
      </a:accent5>
      <a:accent6>
        <a:srgbClr val="E1AF8A"/>
      </a:accent6>
      <a:hlink>
        <a:srgbClr val="0563C1"/>
      </a:hlink>
      <a:folHlink>
        <a:srgbClr val="954F72"/>
      </a:folHlink>
    </a:clrScheme>
    <a:fontScheme name="标准1">
      <a:majorFont>
        <a:latin typeface="阿里巴巴普惠体 B"/>
        <a:ea typeface="阿里巴巴普惠体 B"/>
        <a:cs typeface=""/>
      </a:majorFont>
      <a:minorFont>
        <a:latin typeface="阿里巴巴普惠体 R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默认">
  <a:themeElements>
    <a:clrScheme name="自定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4C294"/>
      </a:accent1>
      <a:accent2>
        <a:srgbClr val="58DABE"/>
      </a:accent2>
      <a:accent3>
        <a:srgbClr val="C0C0C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宋体">
      <a:majorFont>
        <a:latin typeface="微软雅黑"/>
        <a:ea typeface="思源宋体 CN Heavy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2"/>
            </a:gs>
          </a:gsLst>
          <a:lin ang="270000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cap="rnd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标准1</Template>
  <TotalTime>0</TotalTime>
  <Words>1534</Words>
  <Application>WPS 演示</Application>
  <PresentationFormat>宽屏</PresentationFormat>
  <Paragraphs>163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微软雅黑 Light</vt:lpstr>
      <vt:lpstr>黑体</vt:lpstr>
      <vt:lpstr>Times New Roman</vt:lpstr>
      <vt:lpstr>Wingdings</vt:lpstr>
      <vt:lpstr>阿里巴巴普惠体 R</vt:lpstr>
      <vt:lpstr>Arial Unicode MS</vt:lpstr>
      <vt:lpstr>Calibri</vt:lpstr>
      <vt:lpstr>标准1</vt:lpstr>
      <vt:lpstr>默认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境界的彼方 丶</dc:creator>
  <cp:lastModifiedBy>张宸玺</cp:lastModifiedBy>
  <cp:revision>60</cp:revision>
  <dcterms:created xsi:type="dcterms:W3CDTF">2020-07-29T00:36:00Z</dcterms:created>
  <dcterms:modified xsi:type="dcterms:W3CDTF">2023-06-17T12:02:03Z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KSOTemplateUUID">
    <vt:lpwstr>v1.0_mb_EAz/KwoOIvQKBgt3JIBijg==</vt:lpwstr>
  </property>
  <property fmtid="{D5CDD505-2E9C-101B-9397-08002B2CF9AE}" pid="4" name="ICV">
    <vt:lpwstr>8687AFF7946041F098498288670DC7AA_12</vt:lpwstr>
  </property>
</Properties>
</file>

<file path=docProps/thumbnail.jpeg>
</file>